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 rot="5400000">
            <a:off x="7135920" y="1956240"/>
            <a:ext cx="5808960" cy="262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 rot="5400000">
            <a:off x="1802520" y="-596160"/>
            <a:ext cx="5808960" cy="7731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29400" cy="159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69320" cy="487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29400" cy="380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 rot="5400000">
            <a:off x="3922920" y="-1253880"/>
            <a:ext cx="4348440" cy="1051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2720" cy="284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2720" cy="149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550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78600" cy="434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78600" cy="434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6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4840" cy="821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4840" cy="368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0400" cy="821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0400" cy="368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120" cy="238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lnSpcReduction="9999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69920" cy="397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bg>
      <p:bgPr>
        <a:gradFill rotWithShape="0">
          <a:gsLst>
            <a:gs pos="0">
              <a:srgbClr val="ffffff"/>
            </a:gs>
            <a:gs pos="92000">
              <a:srgbClr val="ffffff"/>
            </a:gs>
            <a:gs pos="100000">
              <a:srgbClr val="ddeaf6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29400" cy="159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69320" cy="487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29400" cy="380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slideLayout" Target="../slideLayouts/slideLayout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8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939320" y="2941920"/>
            <a:ext cx="8170920" cy="106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Выпускная квалификационная работа </a:t>
            </a:r>
            <a:br>
              <a:rPr sz="2000"/>
            </a:b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по направлению подготовки бакалавров</a:t>
            </a:r>
            <a:br>
              <a:rPr sz="2000"/>
            </a:b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Прямоугольник 3"/>
          <p:cNvSpPr/>
          <p:nvPr/>
        </p:nvSpPr>
        <p:spPr>
          <a:xfrm>
            <a:off x="5352120" y="6168240"/>
            <a:ext cx="1203840" cy="2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algn="ctr" defTabSz="914400">
              <a:lnSpc>
                <a:spcPct val="80000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2025 г.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TextBox 6"/>
          <p:cNvSpPr/>
          <p:nvPr/>
        </p:nvSpPr>
        <p:spPr>
          <a:xfrm>
            <a:off x="983520" y="4007160"/>
            <a:ext cx="6747480" cy="11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sng">
                <a:solidFill>
                  <a:schemeClr val="dk1"/>
                </a:solidFill>
                <a:effectLst/>
                <a:uFillTx/>
                <a:latin typeface="Times New Roman"/>
              </a:rPr>
              <a:t>Обучающийся</a:t>
            </a:r>
            <a:r>
              <a:rPr b="0" lang="en-US" sz="1400" strike="noStrike" u="sng">
                <a:solidFill>
                  <a:schemeClr val="dk1"/>
                </a:solidFill>
                <a:effectLst/>
                <a:uFillTx/>
                <a:latin typeface="Times New Roman"/>
              </a:rPr>
              <a:t>: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 студент 4 </a:t>
            </a:r>
            <a:r>
              <a:rPr b="1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–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ого курса  Гисич Арсений Витальевич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400" strike="noStrike" u="sng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Направление подготовки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: 03.03.01 </a:t>
            </a:r>
            <a:r>
              <a:rPr b="1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–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 Прикладные математика и физика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	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400" strike="noStrike" u="sng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Научный руководитель</a:t>
            </a:r>
            <a:r>
              <a:rPr b="0" lang="en-US" sz="1400" strike="noStrike" u="sng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: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 Смирнов Василий Феликсович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Прямоугольник 8"/>
          <p:cNvSpPr/>
          <p:nvPr/>
        </p:nvSpPr>
        <p:spPr>
          <a:xfrm>
            <a:off x="1177200" y="1499400"/>
            <a:ext cx="96951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  <a:spcAft>
                <a:spcPts val="601"/>
              </a:spcAft>
            </a:pPr>
            <a:r>
              <a:rPr b="1" lang="ru-RU" sz="2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Программная реализация алгоритмов компенсации траекторных отклонений для синтеза радиолокационных изображений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Прямоугольник 2"/>
          <p:cNvSpPr/>
          <p:nvPr/>
        </p:nvSpPr>
        <p:spPr>
          <a:xfrm>
            <a:off x="1075320" y="315720"/>
            <a:ext cx="1039068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Constantia"/>
              </a:rPr>
              <a:t>Федеральное государственное автономное образовательное учреждение высшего образования 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Constantia"/>
              </a:rPr>
              <a:t>«Московский физико-технический институт (национальный исследовательский университет)» </a:t>
            </a:r>
            <a:br>
              <a:rPr sz="1400"/>
            </a:b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Constantia"/>
              </a:rPr>
              <a:t>Физтех-школа аэрокосмических технологий </a:t>
            </a:r>
            <a:br>
              <a:rPr sz="1400"/>
            </a:b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Constantia"/>
              </a:rPr>
              <a:t>Кафедра космического приборостроения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3" name="Picture 4" descr="https://mipt.ru/upload/medialibrary/fee/logo_mfti_prozrachnaya_podlozhka.png"/>
          <p:cNvPicPr/>
          <p:nvPr/>
        </p:nvPicPr>
        <p:blipFill>
          <a:blip r:embed="rId1"/>
          <a:stretch/>
        </p:blipFill>
        <p:spPr>
          <a:xfrm>
            <a:off x="10112760" y="-176760"/>
            <a:ext cx="2138400" cy="1443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" name="Рисунок 9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3120" cy="471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25;p17"/>
          <p:cNvSpPr/>
          <p:nvPr/>
        </p:nvSpPr>
        <p:spPr>
          <a:xfrm>
            <a:off x="2697840" y="183960"/>
            <a:ext cx="7085880" cy="8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Реализация алгоритма синтеза РЛИ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8" name="Google Shape;126;p17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8040" cy="144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" name="Google Shape;127;p17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760" cy="47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11700000" y="6233040"/>
            <a:ext cx="485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C1AF7E1D-E855-4D94-A582-9EC17DBCA33D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>
            <a:off x="2495880" y="822600"/>
            <a:ext cx="7198200" cy="5835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54;p20"/>
          <p:cNvSpPr/>
          <p:nvPr/>
        </p:nvSpPr>
        <p:spPr>
          <a:xfrm>
            <a:off x="2697840" y="183960"/>
            <a:ext cx="7086240" cy="8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Реализация алгоритма синтеза РЛИ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3" name="Google Shape;155;p20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8040" cy="144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4" name="Google Shape;156;p20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760" cy="47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5" name="Google Shape;157;p20" descr=""/>
          <p:cNvPicPr/>
          <p:nvPr/>
        </p:nvPicPr>
        <p:blipFill>
          <a:blip r:embed="rId3"/>
          <a:stretch/>
        </p:blipFill>
        <p:spPr>
          <a:xfrm>
            <a:off x="7984800" y="3628080"/>
            <a:ext cx="3162960" cy="1580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6" name="Google Shape;158;p20" descr=""/>
          <p:cNvPicPr/>
          <p:nvPr/>
        </p:nvPicPr>
        <p:blipFill>
          <a:blip r:embed="rId4"/>
          <a:stretch/>
        </p:blipFill>
        <p:spPr>
          <a:xfrm>
            <a:off x="7783920" y="956880"/>
            <a:ext cx="3481920" cy="261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7" name="Google Shape;159;p20" descr=""/>
          <p:cNvPicPr/>
          <p:nvPr/>
        </p:nvPicPr>
        <p:blipFill>
          <a:blip r:embed="rId5"/>
          <a:stretch/>
        </p:blipFill>
        <p:spPr>
          <a:xfrm>
            <a:off x="648360" y="882360"/>
            <a:ext cx="3481920" cy="261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8" name="Google Shape;160;p20" descr=""/>
          <p:cNvPicPr/>
          <p:nvPr/>
        </p:nvPicPr>
        <p:blipFill>
          <a:blip r:embed="rId6"/>
          <a:stretch/>
        </p:blipFill>
        <p:spPr>
          <a:xfrm>
            <a:off x="4215960" y="894600"/>
            <a:ext cx="3564720" cy="2673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9" name="Google Shape;161;p20" descr=""/>
          <p:cNvPicPr/>
          <p:nvPr/>
        </p:nvPicPr>
        <p:blipFill>
          <a:blip r:embed="rId7"/>
          <a:srcRect l="4701" t="0" r="-4701" b="10583"/>
          <a:stretch/>
        </p:blipFill>
        <p:spPr>
          <a:xfrm>
            <a:off x="8191440" y="5303160"/>
            <a:ext cx="3124080" cy="1395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0" name="Google Shape;162;p20" descr=""/>
          <p:cNvPicPr/>
          <p:nvPr/>
        </p:nvPicPr>
        <p:blipFill>
          <a:blip r:embed="rId8"/>
          <a:stretch/>
        </p:blipFill>
        <p:spPr>
          <a:xfrm>
            <a:off x="648360" y="3798720"/>
            <a:ext cx="3481920" cy="261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1" name="Google Shape;163;p20" descr=""/>
          <p:cNvPicPr/>
          <p:nvPr/>
        </p:nvPicPr>
        <p:blipFill>
          <a:blip r:embed="rId9"/>
          <a:stretch/>
        </p:blipFill>
        <p:spPr>
          <a:xfrm>
            <a:off x="4215960" y="3798720"/>
            <a:ext cx="3481920" cy="2610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2" name=""/>
          <p:cNvSpPr/>
          <p:nvPr/>
        </p:nvSpPr>
        <p:spPr>
          <a:xfrm>
            <a:off x="11700000" y="6233040"/>
            <a:ext cx="474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4872B8E0-E5F7-4877-B2C0-50BC0CD20D76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3913200" y="2088000"/>
            <a:ext cx="406800" cy="14616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7477560" y="2088360"/>
            <a:ext cx="329400" cy="146160"/>
          </a:xfrm>
          <a:prstGeom prst="rightArrow">
            <a:avLst>
              <a:gd name="adj1" fmla="val 50000"/>
              <a:gd name="adj2" fmla="val 56342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11005560" y="2088360"/>
            <a:ext cx="406800" cy="14616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3913560" y="5004360"/>
            <a:ext cx="406800" cy="14616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241920" y="5004720"/>
            <a:ext cx="406800" cy="14616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 rot="20052600">
            <a:off x="7571520" y="4581000"/>
            <a:ext cx="406800" cy="146160"/>
          </a:xfrm>
          <a:prstGeom prst="rightArrow">
            <a:avLst>
              <a:gd name="adj1" fmla="val 50000"/>
              <a:gd name="adj2" fmla="val 69581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 flipV="1" rot="1547400">
            <a:off x="7563600" y="5558040"/>
            <a:ext cx="406800" cy="146520"/>
          </a:xfrm>
          <a:prstGeom prst="rightArrow">
            <a:avLst>
              <a:gd name="adj1" fmla="val 50000"/>
              <a:gd name="adj2" fmla="val 69410"/>
            </a:avLst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440" bIns="28440" anchor="ctr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25;p17"/>
          <p:cNvSpPr/>
          <p:nvPr/>
        </p:nvSpPr>
        <p:spPr>
          <a:xfrm>
            <a:off x="2697840" y="183960"/>
            <a:ext cx="7085880" cy="8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Анализ качества работы алгоритмов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1" name="Google Shape;126;p17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8040" cy="144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2" name="Google Shape;127;p17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760" cy="47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3" name="PlaceHolder 1"/>
          <p:cNvSpPr/>
          <p:nvPr/>
        </p:nvSpPr>
        <p:spPr>
          <a:xfrm>
            <a:off x="720000" y="1089720"/>
            <a:ext cx="10258200" cy="375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Оценка качества работы алгоритмов компенсации производится на основании параметров функции отклика цели (по осям азимута и дальности):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Пространственное разрешение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Относительный уровень боковых лепестков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Интегральный уровень боковых лепестков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"/>
          <p:cNvSpPr/>
          <p:nvPr/>
        </p:nvSpPr>
        <p:spPr>
          <a:xfrm>
            <a:off x="11700000" y="6233040"/>
            <a:ext cx="485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8A2AC97B-2CFE-487C-AF33-15E0A5054BDC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3"/>
          <a:stretch/>
        </p:blipFill>
        <p:spPr>
          <a:xfrm>
            <a:off x="181800" y="3853800"/>
            <a:ext cx="5888880" cy="262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1620000" y="3780000"/>
            <a:ext cx="3240000" cy="258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Google Shape;136;p 1"/>
          <p:cNvSpPr/>
          <p:nvPr/>
        </p:nvSpPr>
        <p:spPr>
          <a:xfrm>
            <a:off x="1906920" y="3646440"/>
            <a:ext cx="259308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Измерение разрешения</a:t>
            </a:r>
            <a:endParaRPr b="1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4"/>
          <a:stretch/>
        </p:blipFill>
        <p:spPr>
          <a:xfrm>
            <a:off x="5580000" y="3853800"/>
            <a:ext cx="5890680" cy="2628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" name="Google Shape;136;p 2"/>
          <p:cNvSpPr/>
          <p:nvPr/>
        </p:nvSpPr>
        <p:spPr>
          <a:xfrm>
            <a:off x="6480000" y="3646440"/>
            <a:ext cx="468000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Измерение уровней боковых лепестков</a:t>
            </a:r>
            <a:endParaRPr b="1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25;p 4"/>
          <p:cNvSpPr/>
          <p:nvPr/>
        </p:nvSpPr>
        <p:spPr>
          <a:xfrm>
            <a:off x="2697840" y="183960"/>
            <a:ext cx="7085880" cy="8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Анализ качества работы алгоритмов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1" name="Google Shape;126;p 4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8040" cy="144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2" name="Google Shape;127;p 4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760" cy="47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" name="PlaceHolder 5"/>
          <p:cNvSpPr/>
          <p:nvPr/>
        </p:nvSpPr>
        <p:spPr>
          <a:xfrm>
            <a:off x="720000" y="1089720"/>
            <a:ext cx="10258200" cy="375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Критерий сфокусированности РЛИ [I. Cumming, F. Wong. Digital Processing of Synthetic Aperture Radar Data: Algorithms and Implementation]: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Ухудшение разрешения не более, чем в 1,5 раза от теоретического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Относительный уровень боковых лепестков не менее -9 дБ 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(теоретическое значение -13 дБ для функции ~sinc без применения взвешивающих окон)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Интегральный уровень боковых лепестков не менее -7 дБ 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(теоретическое значение -10 дБ в аналогичном случае)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11700000" y="6233040"/>
            <a:ext cx="484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8E9597DA-5556-41D2-836E-B63C1CFD885E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1800360" y="3708360"/>
            <a:ext cx="3598200" cy="287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4"/>
          <a:stretch/>
        </p:blipFill>
        <p:spPr>
          <a:xfrm>
            <a:off x="5760360" y="4248360"/>
            <a:ext cx="4354920" cy="197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25;p17"/>
          <p:cNvSpPr/>
          <p:nvPr/>
        </p:nvSpPr>
        <p:spPr>
          <a:xfrm>
            <a:off x="2697840" y="183960"/>
            <a:ext cx="7085880" cy="8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Экспериментальные исследования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8" name="Google Shape;126;p17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8040" cy="144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9" name="Google Shape;127;p17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760" cy="47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0" name="PlaceHolder 1"/>
          <p:cNvSpPr/>
          <p:nvPr/>
        </p:nvSpPr>
        <p:spPr>
          <a:xfrm>
            <a:off x="900000" y="1269720"/>
            <a:ext cx="10438200" cy="375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Методика исследования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: амплитуда ТН изменяется от 0 до 0,5 м с шагом 0,1 м, что соизмеримо с размером ячейки изображения. ТН представляются в виде гармонической функции, которая прибавляется к одной из осей координат траектории. Значения частоты функции ТН 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взяты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так, чтобы на длине пути укладывались соответственно 1, 2 и 3 её периода. Выбор данных параметров для исследования связан с параметрами радара, такими как шаг дискретизации по дальности и полоса съёмки. По результатам измерения определяется зависимость параметров функции отклика от амплитуды и частоты ТН. 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Задача экспериментального исследования: на основании определённого ранее критерия дефокусированности сделать вывод о качестве работы процедур компенсации.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11700000" y="6233040"/>
            <a:ext cx="485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CBC6C006-C9A9-4AA4-B5FA-2FAAEB4DCE0A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25;p 1"/>
          <p:cNvSpPr/>
          <p:nvPr/>
        </p:nvSpPr>
        <p:spPr>
          <a:xfrm>
            <a:off x="2445840" y="183960"/>
            <a:ext cx="6734160" cy="8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Зависимость разрешения от амплитуды и периода ТН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3" name="Google Shape;126;p 1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8040" cy="144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4" name="Google Shape;127;p 1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760" cy="47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5" name="PlaceHolder 2"/>
          <p:cNvSpPr/>
          <p:nvPr/>
        </p:nvSpPr>
        <p:spPr>
          <a:xfrm>
            <a:off x="1599120" y="1269720"/>
            <a:ext cx="8767080" cy="375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11700000" y="6233040"/>
            <a:ext cx="485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311773C1-77B1-468A-BD6F-8E015FA27B11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3"/>
          <a:stretch/>
        </p:blipFill>
        <p:spPr>
          <a:xfrm>
            <a:off x="5961600" y="1720800"/>
            <a:ext cx="5614200" cy="3677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8" name="Google Shape;137;p 1"/>
          <p:cNvSpPr/>
          <p:nvPr/>
        </p:nvSpPr>
        <p:spPr>
          <a:xfrm>
            <a:off x="2265120" y="1304640"/>
            <a:ext cx="259308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Базовый метод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Google Shape;137;p 2"/>
          <p:cNvSpPr/>
          <p:nvPr/>
        </p:nvSpPr>
        <p:spPr>
          <a:xfrm>
            <a:off x="7665120" y="1304640"/>
            <a:ext cx="259308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Приближённый метод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360000" y="1800000"/>
            <a:ext cx="5599800" cy="359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25;p 2"/>
          <p:cNvSpPr/>
          <p:nvPr/>
        </p:nvSpPr>
        <p:spPr>
          <a:xfrm>
            <a:off x="2121840" y="183960"/>
            <a:ext cx="7742160" cy="8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Зависимость относительного уровня боковых лепестков от амплитуды и периода ТН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2" name="Google Shape;126;p 2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8040" cy="144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3" name="Google Shape;127;p 2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760" cy="47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4" name="PlaceHolder 3"/>
          <p:cNvSpPr/>
          <p:nvPr/>
        </p:nvSpPr>
        <p:spPr>
          <a:xfrm>
            <a:off x="1599120" y="1269720"/>
            <a:ext cx="8767080" cy="375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11700000" y="6233040"/>
            <a:ext cx="485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0C14BEA4-FB97-4121-90F8-FA9F6E9B466E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Google Shape;137;p 3"/>
          <p:cNvSpPr/>
          <p:nvPr/>
        </p:nvSpPr>
        <p:spPr>
          <a:xfrm>
            <a:off x="2265120" y="1304640"/>
            <a:ext cx="259308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Базовый метод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Google Shape;137;p 4"/>
          <p:cNvSpPr/>
          <p:nvPr/>
        </p:nvSpPr>
        <p:spPr>
          <a:xfrm>
            <a:off x="7665120" y="1304640"/>
            <a:ext cx="259308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Приближённый метод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3"/>
          <a:stretch/>
        </p:blipFill>
        <p:spPr>
          <a:xfrm>
            <a:off x="360000" y="1800000"/>
            <a:ext cx="5783400" cy="359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4"/>
          <a:stretch/>
        </p:blipFill>
        <p:spPr>
          <a:xfrm>
            <a:off x="5961600" y="1720800"/>
            <a:ext cx="5718600" cy="359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26;p 3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8040" cy="144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1" name="Google Shape;127;p 3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760" cy="47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2" name="PlaceHolder 4"/>
          <p:cNvSpPr/>
          <p:nvPr/>
        </p:nvSpPr>
        <p:spPr>
          <a:xfrm>
            <a:off x="1599120" y="1269720"/>
            <a:ext cx="8767080" cy="375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11700000" y="6233040"/>
            <a:ext cx="485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F34C1262-B2DC-4686-A550-F5CE1897FB1C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Google Shape;137;p 5"/>
          <p:cNvSpPr/>
          <p:nvPr/>
        </p:nvSpPr>
        <p:spPr>
          <a:xfrm>
            <a:off x="2265120" y="1304640"/>
            <a:ext cx="259308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Базовый метод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Google Shape;137;p 6"/>
          <p:cNvSpPr/>
          <p:nvPr/>
        </p:nvSpPr>
        <p:spPr>
          <a:xfrm>
            <a:off x="7665120" y="1304640"/>
            <a:ext cx="259308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Приближённый метод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3"/>
          <a:stretch/>
        </p:blipFill>
        <p:spPr>
          <a:xfrm>
            <a:off x="360000" y="1800000"/>
            <a:ext cx="5700600" cy="359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4"/>
          <a:stretch/>
        </p:blipFill>
        <p:spPr>
          <a:xfrm>
            <a:off x="5961600" y="1720800"/>
            <a:ext cx="5585400" cy="3598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8" name="Google Shape;125;p 3"/>
          <p:cNvSpPr/>
          <p:nvPr/>
        </p:nvSpPr>
        <p:spPr>
          <a:xfrm>
            <a:off x="2121840" y="222480"/>
            <a:ext cx="7742160" cy="8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Зависимость интегрального уровня боковых лепестков от амплитуды и периода ТН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240;p28"/>
          <p:cNvSpPr/>
          <p:nvPr/>
        </p:nvSpPr>
        <p:spPr>
          <a:xfrm>
            <a:off x="2697840" y="183960"/>
            <a:ext cx="7085880" cy="8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Заключение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0" name="Google Shape;241;p28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8040" cy="144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1" name="Google Shape;242;p28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760" cy="47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1599120" y="1269720"/>
            <a:ext cx="8767080" cy="4727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Результат: поставленная в работе цель достигнута, по результатам оценки параметров функции отклика точечных целей после применения процедур компенсации было восстановлено требуемое качество РЛИ. «Приближённый» метод справляется с компенсации хуже «базового», т.е. расфокусировка скомпенсированного данным методом РЛИ наступает при меньших величинах амплитуды ТН. Однако, в силу меньшей вычислительной сложности, «приближённый» метод может применяться для быстрой оценки качества синтеза и компенсации ТН на низкопроизводительных системах.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Дальнейшие направления исследований: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Исследования при ненулевых углах скоса и различных видах функции искажения траектории.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Отладка и применение алгоритмов компенсации для реальных данных с самолётного РСА макета РЛК Радиолокация-Х разработки АО РКС.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11700000" y="6233040"/>
            <a:ext cx="485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09B89974-F23D-4B63-A9A1-3689F8DDD51C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248;p29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8040" cy="144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5" name="Google Shape;249;p29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760" cy="47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6" name="Google Shape;250;p29"/>
          <p:cNvSpPr/>
          <p:nvPr/>
        </p:nvSpPr>
        <p:spPr>
          <a:xfrm>
            <a:off x="2530800" y="2633040"/>
            <a:ext cx="7407000" cy="133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4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Благодарю за внимание!</a:t>
            </a:r>
            <a:endParaRPr b="0" lang="ru-RU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11700000" y="6233040"/>
            <a:ext cx="485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CDF5EDF8-7E1F-4958-8B11-99AF2DE54665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94;p14"/>
          <p:cNvSpPr/>
          <p:nvPr/>
        </p:nvSpPr>
        <p:spPr>
          <a:xfrm>
            <a:off x="2697840" y="183960"/>
            <a:ext cx="7085880" cy="8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Актуальность</a:t>
            </a: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 темы работы</a:t>
            </a:r>
            <a:r>
              <a:rPr b="1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6" name="Google Shape;95;p14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8040" cy="144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" name="Google Shape;96;p14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760" cy="47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402120" y="1269720"/>
            <a:ext cx="11195280" cy="375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9200" indent="-349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Проблемой получения качественных изображений с использованием РСА авиационного базирования является нестабильность траектории при съёмке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9200" indent="-349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Традиционным способом решения является вычислительно-затратная процедура автофокусировки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9200" indent="-349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Миниатюризация и совершенствование инерциальных систем и высокоточных средств местоопределения позволяет использовать информацию о траектории носителя РСА при компенсации траекторных искажений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Google Shape;98;p14"/>
          <p:cNvSpPr/>
          <p:nvPr/>
        </p:nvSpPr>
        <p:spPr>
          <a:xfrm>
            <a:off x="3489480" y="6227640"/>
            <a:ext cx="647640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Пример исправления изображения, полученного с бпла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0" name="Google Shape;99;p14" descr=""/>
          <p:cNvPicPr/>
          <p:nvPr/>
        </p:nvPicPr>
        <p:blipFill>
          <a:blip r:embed="rId3"/>
          <a:stretch/>
        </p:blipFill>
        <p:spPr>
          <a:xfrm>
            <a:off x="3499200" y="3642480"/>
            <a:ext cx="5483520" cy="2582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"/>
          <p:cNvSpPr/>
          <p:nvPr/>
        </p:nvSpPr>
        <p:spPr>
          <a:xfrm>
            <a:off x="11700000" y="6232680"/>
            <a:ext cx="333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DDE2B689-6050-48F2-AE13-BCEC1A8B284D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104;p15"/>
          <p:cNvSpPr/>
          <p:nvPr/>
        </p:nvSpPr>
        <p:spPr>
          <a:xfrm>
            <a:off x="2697840" y="183960"/>
            <a:ext cx="7085880" cy="8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Цель исследования</a:t>
            </a:r>
            <a:r>
              <a:rPr b="1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3" name="Google Shape;105;p15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8040" cy="144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4" name="Google Shape;106;p15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760" cy="47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subTitle"/>
          </p:nvPr>
        </p:nvSpPr>
        <p:spPr>
          <a:xfrm>
            <a:off x="1599120" y="1269720"/>
            <a:ext cx="8767080" cy="375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Цель: Исправление траекторных нестабильностей с помощью использования траекторной информации при синтезе радиолокационных изображений (РЛИ)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Объект исследования: радиолокационные и навигационные данные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Предмет исследования: алгоритмы компенсации ТН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11700000" y="6233040"/>
            <a:ext cx="333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69BFE549-EB3D-40C4-9D69-BBC48F6A9795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104;p15"/>
          <p:cNvSpPr/>
          <p:nvPr/>
        </p:nvSpPr>
        <p:spPr>
          <a:xfrm>
            <a:off x="2697840" y="183960"/>
            <a:ext cx="7085880" cy="8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Цель и задачи исследования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8" name="Google Shape;105;p15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8040" cy="144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9" name="Google Shape;106;p15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760" cy="47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1599120" y="1269720"/>
            <a:ext cx="8767080" cy="375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Задачи: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Проанализировать существующие подходы к компенсации траекторных нестабильностей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Реализовать модель отражённого сигнала РСА от точечных целей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Реализовать дальностно-доплеровский алгоритм синтеза РЛИ и процедуры компенсации траекторных отклонений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Провести анализ качества реализованных алгоритмов коррекции траекторных искажений по модельным радиолокационным и навигационным данным.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11700000" y="6233040"/>
            <a:ext cx="333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9A9002D2-C440-44C3-BF2D-668A43A716DA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104;p15"/>
          <p:cNvSpPr/>
          <p:nvPr/>
        </p:nvSpPr>
        <p:spPr>
          <a:xfrm>
            <a:off x="2697840" y="183960"/>
            <a:ext cx="7085880" cy="8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Анализ литературы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3" name="Google Shape;105;p15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8040" cy="144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" name="Google Shape;106;p15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760" cy="47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720000" y="1269720"/>
            <a:ext cx="10259280" cy="477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Ввиду того, что проблема нестабильности траектории существенна для РСА авиационного базирования, на данный момент разработаны различные подходы к компенсации ТН, которые можно разделить на 2 класса: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1. Основанные на процедуре автофокусировки.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Данные методы являются классическим способом компенсации, их реализации представлены, например, в [</a:t>
            </a:r>
            <a:r>
              <a:rPr b="1" i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Верба В. С.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[и др.]. Радиолокационные системы землеобзора космического базирования].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2. Основанные на применении фазовых множителей.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Данный подход основан на использовании навигационной информации о траектории носителя РСА и в последнее время получил активное развитие благодаря повышению точности навигационных систем. Различные алгоритмы, основанные на данном подходе, представлены в статьях [</a:t>
            </a:r>
            <a:r>
              <a:rPr b="1" i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Reigber A.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[et al.]. Very-High-Resolution Airborne Synthetic Aperture Radar Imaging: Signal Processing and Applications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], [</a:t>
            </a:r>
            <a:r>
              <a:rPr b="1" i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Zaugg E. C., Long D. G.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Theory and Application of Motion Compensation for LFM-CW SAR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icrosoft YaHei"/>
              </a:rPr>
              <a:t>], [</a:t>
            </a:r>
            <a:r>
              <a:rPr b="1" i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Zaugg E. C., Long D. G.</a:t>
            </a: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Generalized SAR processing and motion compensation].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11700000" y="6233040"/>
            <a:ext cx="333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17E4C1EE-3868-4388-BCE1-F577B40C1EA5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104;p15"/>
          <p:cNvSpPr/>
          <p:nvPr/>
        </p:nvSpPr>
        <p:spPr>
          <a:xfrm>
            <a:off x="2697840" y="183960"/>
            <a:ext cx="7085880" cy="8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Постановка задачи исследования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8" name="Google Shape;105;p15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8040" cy="144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" name="Google Shape;106;p15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760" cy="47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1599120" y="1269720"/>
            <a:ext cx="8767080" cy="375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just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Таким образом, для достижения заданной цели требуется: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Реализовать модель сигнала РСА и провести симуляции при различных входных параметрах — амплитуде и частоте ТН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Определить критерий качества РЛИ на основании параметров функции отклика точечной цели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На основании данного критерия провести анализ работы алгоритмов компенсации и пределы их применимости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"/>
          <p:cNvSpPr/>
          <p:nvPr/>
        </p:nvSpPr>
        <p:spPr>
          <a:xfrm>
            <a:off x="11700000" y="6233040"/>
            <a:ext cx="333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EA503A93-3567-49B9-8DF9-305A741D5E8F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04;p15"/>
          <p:cNvSpPr/>
          <p:nvPr/>
        </p:nvSpPr>
        <p:spPr>
          <a:xfrm>
            <a:off x="2697840" y="183960"/>
            <a:ext cx="7085880" cy="8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Анализ теоретических основ решения проблемы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3" name="Google Shape;105;p15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8040" cy="144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" name="Google Shape;106;p15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760" cy="47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5" name="Рисунок 2" descr=""/>
          <p:cNvPicPr/>
          <p:nvPr/>
        </p:nvPicPr>
        <p:blipFill>
          <a:blip r:embed="rId3"/>
          <a:stretch/>
        </p:blipFill>
        <p:spPr>
          <a:xfrm>
            <a:off x="6995880" y="1875600"/>
            <a:ext cx="4425120" cy="295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" name="Google Shape;148;p19" descr=""/>
          <p:cNvPicPr/>
          <p:nvPr/>
        </p:nvPicPr>
        <p:blipFill>
          <a:blip r:embed="rId4"/>
          <a:stretch/>
        </p:blipFill>
        <p:spPr>
          <a:xfrm>
            <a:off x="63000" y="1751040"/>
            <a:ext cx="7125840" cy="3394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" name="Google Shape;137;p18"/>
          <p:cNvSpPr/>
          <p:nvPr/>
        </p:nvSpPr>
        <p:spPr>
          <a:xfrm>
            <a:off x="6917400" y="4831920"/>
            <a:ext cx="42631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Геометрия искажения траектории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11700000" y="6233040"/>
            <a:ext cx="333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181BC9A4-A3A8-4688-BE55-6BEC2FD5CE70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112;p16"/>
          <p:cNvSpPr/>
          <p:nvPr/>
        </p:nvSpPr>
        <p:spPr>
          <a:xfrm>
            <a:off x="2697840" y="183960"/>
            <a:ext cx="7085880" cy="8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Анализ существующих подходов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0" name="Google Shape;113;p16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8040" cy="144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" name="Google Shape;114;p16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760" cy="47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Google Shape;118;p16"/>
          <p:cNvSpPr/>
          <p:nvPr/>
        </p:nvSpPr>
        <p:spPr>
          <a:xfrm>
            <a:off x="580680" y="1166040"/>
            <a:ext cx="2852280" cy="47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Без компенсации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Google Shape;119;p16"/>
          <p:cNvSpPr/>
          <p:nvPr/>
        </p:nvSpPr>
        <p:spPr>
          <a:xfrm>
            <a:off x="4668480" y="1168200"/>
            <a:ext cx="2852280" cy="47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Базовый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метод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Google Shape;120;p16"/>
          <p:cNvSpPr/>
          <p:nvPr/>
        </p:nvSpPr>
        <p:spPr>
          <a:xfrm>
            <a:off x="8756280" y="1168200"/>
            <a:ext cx="2852280" cy="47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Приближённый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метод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11700000" y="6233040"/>
            <a:ext cx="333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3C016F08-7DE3-499B-9A7D-2E1AB0D1243D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3"/>
          <a:stretch/>
        </p:blipFill>
        <p:spPr>
          <a:xfrm>
            <a:off x="61920" y="1813680"/>
            <a:ext cx="3859200" cy="3453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" name="" descr=""/>
          <p:cNvPicPr/>
          <p:nvPr/>
        </p:nvPicPr>
        <p:blipFill>
          <a:blip r:embed="rId4"/>
          <a:stretch/>
        </p:blipFill>
        <p:spPr>
          <a:xfrm>
            <a:off x="4148280" y="1794960"/>
            <a:ext cx="3859200" cy="3444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" name="" descr=""/>
          <p:cNvPicPr/>
          <p:nvPr/>
        </p:nvPicPr>
        <p:blipFill>
          <a:blip r:embed="rId5"/>
          <a:stretch/>
        </p:blipFill>
        <p:spPr>
          <a:xfrm>
            <a:off x="8295480" y="1795320"/>
            <a:ext cx="3859200" cy="3444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33;p18"/>
          <p:cNvSpPr/>
          <p:nvPr/>
        </p:nvSpPr>
        <p:spPr>
          <a:xfrm>
            <a:off x="2697840" y="183960"/>
            <a:ext cx="7085880" cy="8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Реализация модели сигнала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0" name="Google Shape;134;p18" descr=""/>
          <p:cNvPicPr/>
          <p:nvPr/>
        </p:nvPicPr>
        <p:blipFill>
          <a:blip r:embed="rId1"/>
          <a:stretch/>
        </p:blipFill>
        <p:spPr>
          <a:xfrm>
            <a:off x="10112760" y="-176760"/>
            <a:ext cx="2138040" cy="144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1" name="Google Shape;135;p18" descr=""/>
          <p:cNvPicPr/>
          <p:nvPr/>
        </p:nvPicPr>
        <p:blipFill>
          <a:blip r:embed="rId2"/>
          <a:stretch/>
        </p:blipFill>
        <p:spPr>
          <a:xfrm>
            <a:off x="290520" y="318960"/>
            <a:ext cx="1382760" cy="47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2" name="Google Shape;136;p18"/>
          <p:cNvSpPr/>
          <p:nvPr/>
        </p:nvSpPr>
        <p:spPr>
          <a:xfrm>
            <a:off x="102240" y="5874120"/>
            <a:ext cx="259308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Блок-схема модели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Google Shape;137;p18"/>
          <p:cNvSpPr/>
          <p:nvPr/>
        </p:nvSpPr>
        <p:spPr>
          <a:xfrm>
            <a:off x="6711840" y="5874120"/>
            <a:ext cx="259308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i="1" lang="ru-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Геометрия модели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4" name="Рисунок 1" descr=""/>
          <p:cNvPicPr/>
          <p:nvPr/>
        </p:nvPicPr>
        <p:blipFill>
          <a:blip r:embed="rId3"/>
          <a:stretch/>
        </p:blipFill>
        <p:spPr>
          <a:xfrm>
            <a:off x="0" y="1095480"/>
            <a:ext cx="6779160" cy="477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"/>
          <p:cNvSpPr/>
          <p:nvPr/>
        </p:nvSpPr>
        <p:spPr>
          <a:xfrm>
            <a:off x="11700000" y="6233040"/>
            <a:ext cx="333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5FE7D76F-BFC2-4B4A-A7BF-A3EE51696CCE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4"/>
          <a:stretch/>
        </p:blipFill>
        <p:spPr>
          <a:xfrm>
            <a:off x="6781320" y="1696680"/>
            <a:ext cx="5178240" cy="4061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1059</TotalTime>
  <Application>LibreOffice/25.2.4.3$Windows_X86_64 LibreOffice_project/33e196637044ead23f5c3226cde09b47731f7e27</Application>
  <AppVersion>15.0000</AppVersion>
  <Words>711</Words>
  <Paragraphs>73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cp:lastPrinted>2025-06-19T08:05:20Z</cp:lastPrinted>
  <dcterms:modified xsi:type="dcterms:W3CDTF">2025-06-19T08:05:03Z</dcterms:modified>
  <cp:revision>120</cp:revision>
  <dc:subject/>
  <dc:title>Выпускная квалификационная работа  по направлению подготовки бакалавров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16</vt:i4>
  </property>
</Properties>
</file>